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85B18-D386-4B15-D1E0-9C7C1567A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90448-9CC1-D20B-1956-96600DF59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82013-3888-5EAE-BCA6-995021F6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D5CA-8DA3-45F5-A6A9-79C3EBB203ED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59F02-75CC-7058-EE29-843B0D0E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13DE8-4D75-65ED-B709-D10DBB69D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A1DC-2FA8-4527-8984-85E9444B37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35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C3A81-F640-B6E8-1CC0-D17967E84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4D626-F232-80FC-88AB-3B5E3EBBF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904AC-F247-4159-EAFF-3C99715C8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D5CA-8DA3-45F5-A6A9-79C3EBB203ED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5FFAB-9731-626C-4F95-DBD86AC7D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63568-64A3-E08B-9223-7467D465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A1DC-2FA8-4527-8984-85E9444B37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840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88F06-69F9-B590-5252-577FD9D522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A139F7-3685-2D88-E2D4-2E368AA05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24BF4-71CC-2AFA-EB9B-38C463A2A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D5CA-8DA3-45F5-A6A9-79C3EBB203ED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B3350-615F-3BCC-3EF2-DFFCFE8E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32326-874C-1534-BC18-FD21FACD3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A1DC-2FA8-4527-8984-85E9444B37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075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530FA-7C84-53AD-152F-5D6D4C5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74064-0E00-2126-2F25-25A2539C6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3E0E7-2285-70D8-3B6E-D38C4165F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D5CA-8DA3-45F5-A6A9-79C3EBB203ED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15CDB-5046-7339-D65E-FFBFE0E97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F641F-FB3B-6CA7-8940-27C29265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A1DC-2FA8-4527-8984-85E9444B37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775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20198-89FC-9A99-CD20-006739079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5FACC-36CF-9A39-8AB6-1281C313D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D736A-6542-6AC9-A8EB-30FE2563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D5CA-8DA3-45F5-A6A9-79C3EBB203ED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C7B32-C12E-AB2E-A34F-3D5C06B7C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6F0C5-A241-2428-FFA6-EECFF107C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A1DC-2FA8-4527-8984-85E9444B37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642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96FF6-913A-6C1F-F6D7-01BECBF5C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EB3DF-CECC-1E3A-775C-2122962DD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D178D-4428-BBC7-AA6A-1F3071F1D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ABCB8-775A-48D4-500D-435C531B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D5CA-8DA3-45F5-A6A9-79C3EBB203ED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1A9E3-96FB-735B-A9E2-E77F7C5C7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67AC0-C5B9-92F1-B7B2-B5E52CBB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A1DC-2FA8-4527-8984-85E9444B37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839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C3F7D-CA17-09FB-E1A9-215807D4E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047CC-F69B-6A3B-412F-6C5F20FE0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C8F92-1764-F433-9D1F-4B7CF034E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A7B44-814E-5055-90EA-0E2662231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101CC6-B2E0-3404-5C3D-034D499F8C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14CAD8-1FC8-9F25-FD36-A9D53C07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D5CA-8DA3-45F5-A6A9-79C3EBB203ED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0FC7C9-C66E-BF3E-A6FD-3A2D9845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F05B77-8687-0713-ED26-FC32D393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A1DC-2FA8-4527-8984-85E9444B37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144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94D5A-E397-426E-F551-14E35A191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BAD14-DDF8-1939-B512-E5B2855A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D5CA-8DA3-45F5-A6A9-79C3EBB203ED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4182B-4FC1-3B7F-6AE7-1C5AD09B6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5E2635-D11C-2088-C607-6C3EDBB9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A1DC-2FA8-4527-8984-85E9444B37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838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BDACD7-CF0A-6D01-0F5D-AD4FE53FA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D5CA-8DA3-45F5-A6A9-79C3EBB203ED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B56B4A-F9F7-39F0-AED5-FDD822506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5B815-A180-BD32-2AD0-95543DF2C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A1DC-2FA8-4527-8984-85E9444B37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11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E6CE6-30AE-D84A-859E-70061A81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641D2-1695-613D-87AC-64FCDC80B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69609-1735-2645-E560-1171B2143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478E6-33E9-52DD-12EA-66F3FA0C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D5CA-8DA3-45F5-A6A9-79C3EBB203ED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2DBCA-F0D3-D66B-151E-1D790BE5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8CC10-54AD-3EBD-11FA-2E140ECA3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A1DC-2FA8-4527-8984-85E9444B37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641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405FF-1CC9-1EB4-C961-FAA2409E3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51D333-1C50-7D09-EB2F-2667661B1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6B5A2-061E-DCF7-0CE4-AE91D71CA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1B487-9944-F18F-9456-6DF78CFBC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D5CA-8DA3-45F5-A6A9-79C3EBB203ED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F3A73-FFF7-DDB5-5674-81BA1C28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CC0E0-1274-C0F9-9BE3-6DB6B3CE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A1DC-2FA8-4527-8984-85E9444B37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428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D99645-2E25-A92B-7765-D02AA4475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3F6F7-0F8E-76C3-7021-48633929C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ECE93-E06C-8643-DF5A-41872B49F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0D5CA-8DA3-45F5-A6A9-79C3EBB203ED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7A26C-A065-2F8D-F34D-7FD940A1B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3E571-0EB1-C21E-0D1B-0D4079490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A1DC-2FA8-4527-8984-85E9444B373A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EA23-9B82-1F20-20B7-6DC9335F128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407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l-PL" sz="1200">
                <a:solidFill>
                  <a:srgbClr val="03C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29017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CDB2B-314C-65EF-BA68-1D27687D1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pl-PL" sz="5600" b="1"/>
              <a:t>ŚWIADOMI – BEZPIECZNI</a:t>
            </a:r>
            <a:br>
              <a:rPr lang="pl-PL" sz="5600"/>
            </a:br>
            <a:r>
              <a:rPr lang="pl-PL" sz="5600" i="1"/>
              <a:t>O problemie reklam „leków”, które wprowadzają pacjentów w błąd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69632-2468-982D-870E-0F6238448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/>
          </a:bodyPr>
          <a:lstStyle/>
          <a:p>
            <a:r>
              <a:rPr lang="pl-PL" sz="1500"/>
              <a:t>Małgorzata Marszałek</a:t>
            </a:r>
          </a:p>
          <a:p>
            <a:r>
              <a:rPr lang="pl-PL" sz="1500"/>
              <a:t>Redaktorka Biuletynu Cukrzyca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034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D3616-C6CE-DC97-0033-B18EEA4E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pl-PL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Stałe motywy, czyli na co zwracać uwagę?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7520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3BB69-6B44-8525-9874-1EDD915F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highlight>
                  <a:srgbClr val="FFFF00"/>
                </a:highlight>
              </a:rPr>
              <a:t>Bądź świadom – będziesz bezpieczny</a:t>
            </a:r>
            <a:r>
              <a:rPr lang="pl-PL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F8A5E-653B-077F-4C5B-3A574A966F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highlight>
                  <a:srgbClr val="00FF00"/>
                </a:highlight>
              </a:rPr>
              <a:t>Ufaj sobie i swojej wiedzy o cukrzycy. To przewlekła choroba, wymagająca dużego zaangażowania w leczenie. Nie ma w niej drogi na skróty.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02ED2-7D7E-4ADA-1FB6-609149EC83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highlight>
                  <a:srgbClr val="00FFFF"/>
                </a:highlight>
              </a:rPr>
              <a:t>Nie dawaj sobie wmówić, że cukrzycę możne leczyć łatwo i przyjemnie, a nawet ją wyleczyć! Czy znasz kogoś, kto wyleczył się z cukrzycy?</a:t>
            </a:r>
          </a:p>
        </p:txBody>
      </p:sp>
    </p:spTree>
    <p:extLst>
      <p:ext uri="{BB962C8B-B14F-4D97-AF65-F5344CB8AC3E}">
        <p14:creationId xmlns:p14="http://schemas.microsoft.com/office/powerpoint/2010/main" val="556548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3BB69-6B44-8525-9874-1EDD915F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highlight>
                  <a:srgbClr val="FFFF00"/>
                </a:highlight>
              </a:rPr>
              <a:t>Bądź świadom – będziesz bezpieczny!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F8A5E-653B-077F-4C5B-3A574A966F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highlight>
                  <a:srgbClr val="00FF00"/>
                </a:highlight>
              </a:rPr>
              <a:t>Zastanów się, dlaczego rzekomo tak skuteczne „leki”, które są wręcz w stanie „wyleczyć z </a:t>
            </a:r>
            <a:r>
              <a:rPr lang="pl-PL" dirty="0" err="1">
                <a:highlight>
                  <a:srgbClr val="00FF00"/>
                </a:highlight>
              </a:rPr>
              <a:t>cukrzycy”nie</a:t>
            </a:r>
            <a:r>
              <a:rPr lang="pl-PL" dirty="0">
                <a:highlight>
                  <a:srgbClr val="00FF00"/>
                </a:highlight>
              </a:rPr>
              <a:t> są sprzedawane w aptekach, tylko np. poprzez sprzedaż wysyłkową.</a:t>
            </a:r>
          </a:p>
          <a:p>
            <a:pPr marL="0" indent="0">
              <a:buNone/>
            </a:pPr>
            <a:endParaRPr lang="pl-PL" dirty="0">
              <a:highlight>
                <a:srgbClr val="00FF00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02ED2-7D7E-4ADA-1FB6-609149EC83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highlight>
                  <a:srgbClr val="00FFFF"/>
                </a:highlight>
              </a:rPr>
              <a:t>Nie ufaj teoriom spiskowym. Firmy farmaceutyczne nie chcę ujawnić, że mają już lek na cukrzycę, bo pozbawiłyby się zysków? </a:t>
            </a:r>
          </a:p>
          <a:p>
            <a:pPr marL="0" indent="0">
              <a:buNone/>
            </a:pPr>
            <a:r>
              <a:rPr lang="pl-PL" dirty="0">
                <a:highlight>
                  <a:srgbClr val="00FFFF"/>
                </a:highlight>
              </a:rPr>
              <a:t>Pomyśl, ile zarobiłyby na takim leku… </a:t>
            </a:r>
          </a:p>
          <a:p>
            <a:pPr marL="0" indent="0">
              <a:buNone/>
            </a:pPr>
            <a:r>
              <a:rPr lang="pl-PL" dirty="0">
                <a:highlight>
                  <a:srgbClr val="00FFFF"/>
                </a:highlight>
              </a:rPr>
              <a:t>Oraz po co w takim razie wprowadzają coraz to nowe rozwiązanie, żeby poprawić długość i jakość życia z cukrzycą?</a:t>
            </a:r>
          </a:p>
        </p:txBody>
      </p:sp>
    </p:spTree>
    <p:extLst>
      <p:ext uri="{BB962C8B-B14F-4D97-AF65-F5344CB8AC3E}">
        <p14:creationId xmlns:p14="http://schemas.microsoft.com/office/powerpoint/2010/main" val="1156109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3BB69-6B44-8525-9874-1EDD915F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highlight>
                  <a:srgbClr val="FFFF00"/>
                </a:highlight>
              </a:rPr>
              <a:t>Bądź świadom – będziesz bezpieczny!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F8A5E-653B-077F-4C5B-3A574A966F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highlight>
                  <a:srgbClr val="00FF00"/>
                </a:highlight>
              </a:rPr>
              <a:t>Jeśli w reklamie występuje „znany diabetolog” czy „światowej sławy ekspert” sprawdź w Internecie jego nazwisko. Bardzo często okażę się, że taki specjalista w ogóle nie istnieje...</a:t>
            </a:r>
          </a:p>
          <a:p>
            <a:pPr marL="0" indent="0">
              <a:buNone/>
            </a:pPr>
            <a:endParaRPr lang="pl-PL" dirty="0">
              <a:highlight>
                <a:srgbClr val="00FF00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02ED2-7D7E-4ADA-1FB6-609149EC83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highlight>
                  <a:srgbClr val="00FFFF"/>
                </a:highlight>
              </a:rPr>
              <a:t>Zamiast ufać „internetowym ekspertom”, zaufaj swojemu lekarzowi. Jeśli interesuje Cię jakiś preparat, który ma pomóc ustabilizować Ci cukry zapytaj, czy swojego lekarza czy nim wie i co o nim sądzi. </a:t>
            </a:r>
          </a:p>
        </p:txBody>
      </p:sp>
    </p:spTree>
    <p:extLst>
      <p:ext uri="{BB962C8B-B14F-4D97-AF65-F5344CB8AC3E}">
        <p14:creationId xmlns:p14="http://schemas.microsoft.com/office/powerpoint/2010/main" val="138666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838C-A0E7-866D-13BD-C1A2B5B3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l-PL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Cykl artykułów edukacyjnych </a:t>
            </a:r>
            <a:br>
              <a:rPr lang="pl-PL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pl-PL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ŚWIADOMI – BEZPIECZNI </a:t>
            </a:r>
            <a:br>
              <a:rPr lang="pl-PL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pl-PL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 odpowiedz naszego Stowarzyszenia na problem nieuczciwych, wprowadzających </a:t>
            </a:r>
            <a:br>
              <a:rPr lang="pl-PL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pl-PL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 błąd reklam, które pojawiają się głównie w prasie i Internecie. 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655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D54EB-48CB-66F0-DE80-775CF4D0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89" y="4886325"/>
            <a:ext cx="9910296" cy="7748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4800" dirty="0"/>
              <a:t>Przykładowe reklamy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EFAF4-2328-5836-5B0B-8E9538FBA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05" y="1196790"/>
            <a:ext cx="3368332" cy="2682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D5ACD-A01E-8494-C48C-7CEA73AD2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153" y="96070"/>
            <a:ext cx="2227033" cy="4819860"/>
          </a:xfrm>
          <a:prstGeom prst="rect">
            <a:avLst/>
          </a:prstGeom>
        </p:spPr>
      </p:pic>
      <p:pic>
        <p:nvPicPr>
          <p:cNvPr id="8" name="Picture 7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F34356C0-FBEF-D514-D4B2-2A5D59498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494" y="344000"/>
            <a:ext cx="385762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5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54EB-48CB-66F0-DE80-775CF4D0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987689" y="4840606"/>
            <a:ext cx="9910296" cy="4571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08AC50-B57D-D1AE-F878-926EDA259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5" y="-635"/>
            <a:ext cx="3426101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5A70F2-6E2A-69EA-C29A-C61911D70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385" y="-639"/>
            <a:ext cx="3681270" cy="6858000"/>
          </a:xfrm>
          <a:prstGeom prst="rect">
            <a:avLst/>
          </a:prstGeom>
        </p:spPr>
      </p:pic>
      <p:pic>
        <p:nvPicPr>
          <p:cNvPr id="16" name="Picture 15" descr="A blood sugar test device and a container&#10;&#10;Description automatically generated">
            <a:extLst>
              <a:ext uri="{FF2B5EF4-FFF2-40B4-BE49-F238E27FC236}">
                <a16:creationId xmlns:a16="http://schemas.microsoft.com/office/drawing/2014/main" id="{CEBB94C7-6C8D-F70E-A995-F1EBAC68A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98" y="-639"/>
            <a:ext cx="3420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D3616-C6CE-DC97-0033-B18EEA4E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Prawo farmaceutyczne </a:t>
            </a:r>
          </a:p>
        </p:txBody>
      </p:sp>
    </p:spTree>
    <p:extLst>
      <p:ext uri="{BB962C8B-B14F-4D97-AF65-F5344CB8AC3E}">
        <p14:creationId xmlns:p14="http://schemas.microsoft.com/office/powerpoint/2010/main" val="152737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20AF01B-D099-4710-BF18-E2832A9B6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3E47D-C8EA-7F37-1DBD-ABF7900B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93" y="1238250"/>
            <a:ext cx="7003107" cy="43815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l-PL" sz="28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Prawo farmaceutyczne precyzyjnie określa, w jaki sposób producenci leków mogą komunikować się z pacjentem. 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7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2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przypadku leków wydawanych na receptę </a:t>
            </a:r>
            <a:r>
              <a:rPr lang="pl-PL" sz="27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jakakolwiek </a:t>
            </a:r>
            <a:r>
              <a:rPr lang="pl-PL" sz="2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komunikacja jest zakazana. </a:t>
            </a:r>
            <a:br>
              <a:rPr lang="pl-PL" sz="2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2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leków nie receptowych producent musi spełnić szereg warunków. </a:t>
            </a:r>
            <a:br>
              <a:rPr lang="pl-PL" sz="2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2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1D2C2-894C-1E11-639C-722C6C01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1575" y="1238250"/>
            <a:ext cx="3000375" cy="438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Producent:</a:t>
            </a:r>
          </a:p>
          <a:p>
            <a:r>
              <a:rPr lang="pl-PL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nie może wykorzystywać wizerunku ani zaleceń osób znanych, naukowców, lekarzy czy farmaceutów albo aktorów, którzy odgrywają role</a:t>
            </a:r>
          </a:p>
          <a:p>
            <a:r>
              <a:rPr lang="pl-PL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nie może sugerować, że stosowanie danego leku pozwoli ci uniknąć wizyt u lekarza lub że poprawi stan twojego zdrowia nawet jeśli nic ci nie dolega</a:t>
            </a:r>
          </a:p>
          <a:p>
            <a:r>
              <a:rPr lang="pl-PL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nie może oferować jakichkolwiek korzyści w zamian za zakup leku</a:t>
            </a:r>
          </a:p>
          <a:p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94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88DD8-664C-CFDA-CB0E-255926F8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highlight>
                  <a:srgbClr val="FFFF00"/>
                </a:highlight>
              </a:rPr>
              <a:t>Co jest niezgodne z prawem </a:t>
            </a:r>
            <a:r>
              <a:rPr lang="pl-PL" sz="4000" dirty="0">
                <a:highlight>
                  <a:srgbClr val="FFFF00"/>
                </a:highlight>
              </a:rPr>
              <a:t>farmaceutycznym?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C2726-55F4-5B0C-44A9-C5A2248E7C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sz="2000" dirty="0"/>
              <a:t>Wykorzystywanie wizerunku realnych lekarzy i farmaceutów do promocji produktów leczniczych.</a:t>
            </a:r>
          </a:p>
          <a:p>
            <a:r>
              <a:rPr lang="pl-PL" sz="2000" dirty="0"/>
              <a:t>Zatrudnianie aktorów, którzy odgrywają rolę lekarza, farmaceuty. </a:t>
            </a:r>
          </a:p>
          <a:p>
            <a:r>
              <a:rPr lang="pl-PL" sz="2000" dirty="0"/>
              <a:t>Gwarantowanie efektów leczenia.</a:t>
            </a:r>
          </a:p>
          <a:p>
            <a:r>
              <a:rPr lang="pl-PL" sz="2000" dirty="0"/>
              <a:t>Zapewnianie o braku działań niepożądanych. </a:t>
            </a:r>
          </a:p>
          <a:p>
            <a:r>
              <a:rPr lang="pl-PL" sz="2000" dirty="0"/>
              <a:t>Wartościowanie – najlepszy, najbardziej skuteczny, jedyny, który działa…</a:t>
            </a:r>
          </a:p>
          <a:p>
            <a:r>
              <a:rPr lang="pl-PL" sz="2000" dirty="0"/>
              <a:t>Straszenie konsumentów, poprzez np. publikowanie zdjęć zaawansowanej stopy cukrzycowej.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CA810-27DB-F775-188D-E63702ABC3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Kierowanie przekazu reklamowego do dzieci.</a:t>
            </a:r>
          </a:p>
          <a:p>
            <a:r>
              <a:rPr lang="pl-PL" sz="2000" dirty="0"/>
              <a:t>Sugerowanie, że stosowanie danego leku pozwoli ci uniknąć wizyty u lekarza lub że poprawi stan twojego zdrowia nawet jeśli nic ci nie dolega.</a:t>
            </a:r>
          </a:p>
          <a:p>
            <a:r>
              <a:rPr lang="pl-PL" sz="2000" dirty="0"/>
              <a:t>Sugerowanie, że skutek leczenia danym preparatem jest lepszy lub taki sam, jak w przypadku innej metody leczenia albo leczenia innym produktem leczniczym</a:t>
            </a:r>
          </a:p>
        </p:txBody>
      </p:sp>
    </p:spTree>
    <p:extLst>
      <p:ext uri="{BB962C8B-B14F-4D97-AF65-F5344CB8AC3E}">
        <p14:creationId xmlns:p14="http://schemas.microsoft.com/office/powerpoint/2010/main" val="180043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D3616-C6CE-DC97-0033-B18EEA4E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Prawo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6000" dirty="0"/>
              <a:t>prasowe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946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949887-5BE9-46F5-2434-B6F106003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383527"/>
            <a:ext cx="6117158" cy="41751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Zgodnie z Prawem prasowym wydawca może ponieść odpowiedzialność za publikowanie reklam sprzecznych z prawem lub zasadami współżycia społecznego. 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Może, ale nie musi.</a:t>
            </a:r>
            <a:b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praktyce nie ponosi. I dlatego producenci medykamentów tak śmiało i na szeroką skalę pojawiają się w gazetach i na portalach internetowych. Treści zamieszczanych przez nich reklam nikt nie weryfikuje, wystarczy, że zapłacą za powierzchnię reklamową i mogą sprzedawać wszystko.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9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B2236-2F0A-079A-4AB9-BBFD26DC0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86955" y="2573422"/>
            <a:ext cx="3113064" cy="179537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F0D3DE-EC74-4C9F-AFA1-DC5CE5236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E37490-EECC-58EF-85B4-1DCBBA96A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390" y="686507"/>
            <a:ext cx="2934676" cy="52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17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Application>Microsoft Office PowerPoint</Application>
  <PresentationFormat>Panoramiczny</PresentationFormat>
  <Paragraphs>35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ŚWIADOMI – BEZPIECZNI O problemie reklam „leków”, które wprowadzają pacjentów w błąd</vt:lpstr>
      <vt:lpstr>Cykl artykułów edukacyjnych  ŚWIADOMI – BEZPIECZNI  to odpowiedz naszego Stowarzyszenia na problem nieuczciwych, wprowadzających  w błąd reklam, które pojawiają się głównie w prasie i Internecie. </vt:lpstr>
      <vt:lpstr>Przykładowe reklamy</vt:lpstr>
      <vt:lpstr>Prezentacja programu PowerPoint</vt:lpstr>
      <vt:lpstr>Prawo farmaceutyczne </vt:lpstr>
      <vt:lpstr>Prawo farmaceutyczne precyzyjnie określa, w jaki sposób producenci leków mogą komunikować się z pacjentem.     W przypadku leków wydawanych na receptę jakakolwiek komunikacja jest zakazana.   W przypadku leków nie receptowych producent musi spełnić szereg warunków.   </vt:lpstr>
      <vt:lpstr>Co jest niezgodne z prawem farmaceutycznym?</vt:lpstr>
      <vt:lpstr>Prawo prasowe </vt:lpstr>
      <vt:lpstr>Zgodnie z Prawem prasowym wydawca może ponieść odpowiedzialność za publikowanie reklam sprzecznych z prawem lub zasadami współżycia społecznego.   Może, ale nie musi.   W praktyce nie ponosi. I dlatego producenci medykamentów tak śmiało i na szeroką skalę pojawiają się w gazetach i na portalach internetowych. Treści zamieszczanych przez nich reklam nikt nie weryfikuje, wystarczy, że zapłacą za powierzchnię reklamową i mogą sprzedawać wszystko. </vt:lpstr>
      <vt:lpstr>Stałe motywy, czyli na co zwracać uwagę? </vt:lpstr>
      <vt:lpstr>Bądź świadom – będziesz bezpieczny!</vt:lpstr>
      <vt:lpstr>Bądź świadom – będziesz bezpieczny!</vt:lpstr>
      <vt:lpstr>Bądź świadom – będziesz bezpieczny!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ŚWIADOMI – BEZPIECZNI O problemie reklam „leków”, które wprowadzają pacjentów w błąd</dc:title>
  <dc:creator>Marszałek, Małgorzata</dc:creator>
  <cp:lastModifiedBy>Sekretariat PSD</cp:lastModifiedBy>
  <cp:revision>1</cp:revision>
  <dcterms:created xsi:type="dcterms:W3CDTF">2024-04-16T09:08:38Z</dcterms:created>
  <dcterms:modified xsi:type="dcterms:W3CDTF">2024-05-10T13:29:44Z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4a5f65-4bbe-4bbe-bb66-e23e35795661_Enabled">
    <vt:lpwstr>true</vt:lpwstr>
  </property>
  <property fmtid="{D5CDD505-2E9C-101B-9397-08002B2CF9AE}" pid="3" name="MSIP_Label_794a5f65-4bbe-4bbe-bb66-e23e35795661_SetDate">
    <vt:lpwstr>2024-04-16T11:27:34Z</vt:lpwstr>
  </property>
  <property fmtid="{D5CDD505-2E9C-101B-9397-08002B2CF9AE}" pid="4" name="MSIP_Label_794a5f65-4bbe-4bbe-bb66-e23e35795661_Method">
    <vt:lpwstr>Privileged</vt:lpwstr>
  </property>
  <property fmtid="{D5CDD505-2E9C-101B-9397-08002B2CF9AE}" pid="5" name="MSIP_Label_794a5f65-4bbe-4bbe-bb66-e23e35795661_Name">
    <vt:lpwstr>794a5f65-4bbe-4bbe-bb66-e23e35795661</vt:lpwstr>
  </property>
  <property fmtid="{D5CDD505-2E9C-101B-9397-08002B2CF9AE}" pid="6" name="MSIP_Label_794a5f65-4bbe-4bbe-bb66-e23e35795661_SiteId">
    <vt:lpwstr>a00de4ec-48a8-43a6-be74-e31274e2060d</vt:lpwstr>
  </property>
  <property fmtid="{D5CDD505-2E9C-101B-9397-08002B2CF9AE}" pid="7" name="MSIP_Label_794a5f65-4bbe-4bbe-bb66-e23e35795661_ActionId">
    <vt:lpwstr>45103918-f8ca-4446-98f1-958c0bef5707</vt:lpwstr>
  </property>
  <property fmtid="{D5CDD505-2E9C-101B-9397-08002B2CF9AE}" pid="8" name="MSIP_Label_794a5f65-4bbe-4bbe-bb66-e23e35795661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Public</vt:lpwstr>
  </property>
</Properties>
</file>